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</p:sldIdLst>
  <p:sldSz cy="5143500" cx="9144000"/>
  <p:notesSz cx="6858000" cy="9144000"/>
  <p:embeddedFontLst>
    <p:embeddedFont>
      <p:font typeface="Raleway"/>
      <p:regular r:id="rId77"/>
      <p:bold r:id="rId78"/>
      <p:italic r:id="rId79"/>
      <p:boldItalic r:id="rId80"/>
    </p:embeddedFont>
    <p:embeddedFont>
      <p:font typeface="Source Sans Pro Light"/>
      <p:regular r:id="rId81"/>
      <p:bold r:id="rId82"/>
      <p:italic r:id="rId83"/>
      <p:boldItalic r:id="rId84"/>
    </p:embeddedFont>
    <p:embeddedFont>
      <p:font typeface="Lato"/>
      <p:regular r:id="rId85"/>
      <p:bold r:id="rId86"/>
      <p:italic r:id="rId87"/>
      <p:boldItalic r:id="rId88"/>
    </p:embeddedFont>
    <p:embeddedFont>
      <p:font typeface="Source Sans Pro"/>
      <p:regular r:id="rId89"/>
      <p:bold r:id="rId90"/>
      <p:italic r:id="rId91"/>
      <p:boldItalic r:id="rId9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BD8FCB4-F515-4FC9-BDE1-0CD15FAD8CA1}">
  <a:tblStyle styleId="{7BD8FCB4-F515-4FC9-BDE1-0CD15FAD8C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SourceSansProLight-boldItalic.fntdata"/><Relationship Id="rId83" Type="http://schemas.openxmlformats.org/officeDocument/2006/relationships/font" Target="fonts/SourceSansProLight-italic.fntdata"/><Relationship Id="rId42" Type="http://schemas.openxmlformats.org/officeDocument/2006/relationships/slide" Target="slides/slide35.xml"/><Relationship Id="rId86" Type="http://schemas.openxmlformats.org/officeDocument/2006/relationships/font" Target="fonts/Lato-bold.fntdata"/><Relationship Id="rId41" Type="http://schemas.openxmlformats.org/officeDocument/2006/relationships/slide" Target="slides/slide34.xml"/><Relationship Id="rId85" Type="http://schemas.openxmlformats.org/officeDocument/2006/relationships/font" Target="fonts/Lato-regular.fntdata"/><Relationship Id="rId44" Type="http://schemas.openxmlformats.org/officeDocument/2006/relationships/slide" Target="slides/slide37.xml"/><Relationship Id="rId88" Type="http://schemas.openxmlformats.org/officeDocument/2006/relationships/font" Target="fonts/Lato-boldItalic.fntdata"/><Relationship Id="rId43" Type="http://schemas.openxmlformats.org/officeDocument/2006/relationships/slide" Target="slides/slide36.xml"/><Relationship Id="rId87" Type="http://schemas.openxmlformats.org/officeDocument/2006/relationships/font" Target="fonts/Lato-italic.fntdata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9" Type="http://schemas.openxmlformats.org/officeDocument/2006/relationships/font" Target="fonts/SourceSansPro-regular.fntdata"/><Relationship Id="rId80" Type="http://schemas.openxmlformats.org/officeDocument/2006/relationships/font" Target="fonts/Raleway-boldItalic.fntdata"/><Relationship Id="rId82" Type="http://schemas.openxmlformats.org/officeDocument/2006/relationships/font" Target="fonts/SourceSansProLight-bold.fntdata"/><Relationship Id="rId81" Type="http://schemas.openxmlformats.org/officeDocument/2006/relationships/font" Target="fonts/SourceSansPro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31" Type="http://schemas.openxmlformats.org/officeDocument/2006/relationships/slide" Target="slides/slide24.xml"/><Relationship Id="rId75" Type="http://schemas.openxmlformats.org/officeDocument/2006/relationships/slide" Target="slides/slide68.xml"/><Relationship Id="rId30" Type="http://schemas.openxmlformats.org/officeDocument/2006/relationships/slide" Target="slides/slide23.xml"/><Relationship Id="rId74" Type="http://schemas.openxmlformats.org/officeDocument/2006/relationships/slide" Target="slides/slide67.xml"/><Relationship Id="rId33" Type="http://schemas.openxmlformats.org/officeDocument/2006/relationships/slide" Target="slides/slide26.xml"/><Relationship Id="rId77" Type="http://schemas.openxmlformats.org/officeDocument/2006/relationships/font" Target="fonts/Raleway-regular.fntdata"/><Relationship Id="rId32" Type="http://schemas.openxmlformats.org/officeDocument/2006/relationships/slide" Target="slides/slide25.xml"/><Relationship Id="rId76" Type="http://schemas.openxmlformats.org/officeDocument/2006/relationships/slide" Target="slides/slide69.xml"/><Relationship Id="rId35" Type="http://schemas.openxmlformats.org/officeDocument/2006/relationships/slide" Target="slides/slide28.xml"/><Relationship Id="rId79" Type="http://schemas.openxmlformats.org/officeDocument/2006/relationships/font" Target="fonts/Raleway-italic.fntdata"/><Relationship Id="rId34" Type="http://schemas.openxmlformats.org/officeDocument/2006/relationships/slide" Target="slides/slide27.xml"/><Relationship Id="rId78" Type="http://schemas.openxmlformats.org/officeDocument/2006/relationships/font" Target="fonts/Raleway-bold.fntdata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slide" Target="slides/slide61.xml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slide" Target="slides/slide6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91" Type="http://schemas.openxmlformats.org/officeDocument/2006/relationships/font" Target="fonts/SourceSansPro-italic.fntdata"/><Relationship Id="rId90" Type="http://schemas.openxmlformats.org/officeDocument/2006/relationships/font" Target="fonts/SourceSansPro-bold.fntdata"/><Relationship Id="rId92" Type="http://schemas.openxmlformats.org/officeDocument/2006/relationships/font" Target="fonts/SourceSansPro-boldItalic.fntdata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d75e1d7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d75e1d7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d75e1d788_0_129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5d75e1d788_0_129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9" name="Google Shape;179;g5d75e1d788_0_129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d75e1d788_0_115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5d75e1d788_0_115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6" name="Google Shape;186;g5d75e1d788_0_115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d75e1d788_0_135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5d75e1d788_0_135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3" name="Google Shape;193;g5d75e1d788_0_135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d75e1d788_0_141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5d75e1d788_0_141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0" name="Google Shape;200;g5d75e1d788_0_141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d75e1d788_0_153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g5d75e1d788_0_153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8" name="Google Shape;208;g5d75e1d788_0_153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d75e1d788_0_159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5d75e1d788_0_159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5" name="Google Shape;215;g5d75e1d788_0_159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d75e1d788_0_165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g5d75e1d788_0_165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2" name="Google Shape;222;g5d75e1d788_0_165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d75e1d788_0_174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5d75e1d788_0_174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0" name="Google Shape;230;g5d75e1d788_0_174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d75e1d788_0_181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5d75e1d788_0_181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8" name="Google Shape;238;g5d75e1d788_0_181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d75e1d788_0_147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5d75e1d788_0_147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6" name="Google Shape;246;g5d75e1d788_0_147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d75e1d78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d75e1d78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d75e1d788_0_245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5d75e1d788_0_245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3" name="Google Shape;253;g5d75e1d788_0_245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d75e1d788_0_188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5d75e1d788_0_188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0" name="Google Shape;260;g5d75e1d788_0_188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d75e1d788_0_253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5d75e1d788_0_253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9" name="Google Shape;269;g5d75e1d788_0_253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d75e1d788_0_261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5d75e1d788_0_261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6" name="Google Shape;276;g5d75e1d788_0_261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5d75e1d788_0_267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5d75e1d788_0_267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3" name="Google Shape;283;g5d75e1d788_0_267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5d75e1d788_0_273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5d75e1d788_0_273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0" name="Google Shape;290;g5d75e1d788_0_273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d75e1d788_0_200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g5d75e1d788_0_200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7" name="Google Shape;297;g5d75e1d788_0_200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d75e1d788_0_280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g5d75e1d788_0_280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5" name="Google Shape;305;g5d75e1d788_0_280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5d75e1d788_0_287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5d75e1d788_0_287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3" name="Google Shape;313;g5d75e1d788_0_287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d75e1d788_0_296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g5d75e1d788_0_296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2" name="Google Shape;322;g5d75e1d788_0_296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d75e1d788_0_10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5d75e1d788_0_10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8" name="Google Shape;128;g5d75e1d788_0_10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d75e1d788_0_194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5d75e1d788_0_194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9" name="Google Shape;329;g5d75e1d788_0_194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5d75e1d788_0_304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g5d75e1d788_0_304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6" name="Google Shape;336;g5d75e1d788_0_304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d947f4a91_0_7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g5d947f4a91_0_7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3" name="Google Shape;343;g5d947f4a91_0_7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5d947f4a91_0_13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g5d947f4a91_0_13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0" name="Google Shape;350;g5d947f4a91_0_13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5d947f4a91_0_20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g5d947f4a91_0_20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8" name="Google Shape;358;g5d947f4a91_0_20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d947f4a91_0_27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g5d947f4a91_0_27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5" name="Google Shape;365;g5d947f4a91_0_27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d947f4a91_0_35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5d947f4a91_0_35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4" name="Google Shape;374;g5d947f4a91_0_35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5d947f4a91_0_43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g5d947f4a91_0_43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2" name="Google Shape;382;g5d947f4a91_0_43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5d947f4a91_0_56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5d947f4a91_0_56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3" name="Google Shape;393;g5d947f4a91_0_56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5d947f4a91_0_66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g5d947f4a91_0_66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4" name="Google Shape;404;g5d947f4a91_0_66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d75e1d788_0_85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g5d75e1d788_0_85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5" name="Google Shape;135;g5d75e1d788_0_85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d947f4a91_0_76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g5d947f4a91_0_76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2" name="Google Shape;412;g5d947f4a91_0_76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5d947f4a91_0_83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g5d947f4a91_0_83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9" name="Google Shape;419;g5d947f4a91_0_83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5d947f4a91_0_89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g5d947f4a91_0_89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6" name="Google Shape;426;g5d947f4a91_0_89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5d947f4a91_0_95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g5d947f4a91_0_95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3" name="Google Shape;433;g5d947f4a91_0_95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d947f4a91_0_104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g5d947f4a91_0_104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1" name="Google Shape;441;g5d947f4a91_0_104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5d947f4a91_0_111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g5d947f4a91_0_111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9" name="Google Shape;449;g5d947f4a91_0_111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d947f4a91_0_118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g5d947f4a91_0_118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7" name="Google Shape;457;g5d947f4a91_0_118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5d947f4a91_0_125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g5d947f4a91_0_125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64" name="Google Shape;464;g5d947f4a91_0_125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5d947f4a91_0_131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g5d947f4a91_0_131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1" name="Google Shape;471;g5d947f4a91_0_131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5d947f4a91_0_137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g5d947f4a91_0_137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8" name="Google Shape;478;g5d947f4a91_0_137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d75e1d788_0_91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g5d75e1d788_0_91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2" name="Google Shape;142;g5d75e1d788_0_91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5d947f4a91_0_143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g5d947f4a91_0_143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5" name="Google Shape;485;g5d947f4a91_0_143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5d947f4a91_0_149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g5d947f4a91_0_149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2" name="Google Shape;492;g5d947f4a91_0_149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5d947f4a91_0_155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g5d947f4a91_0_155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9" name="Google Shape;499;g5d947f4a91_0_155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5d947f4a91_0_161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5d947f4a91_0_161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6" name="Google Shape;506;g5d947f4a91_0_161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5d947f4a91_0_167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g5d947f4a91_0_167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3" name="Google Shape;513;g5d947f4a91_0_167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5d947f4a91_0_173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g5d947f4a91_0_173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0" name="Google Shape;520;g5d947f4a91_0_173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5d947f4a91_0_179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g5d947f4a91_0_179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7" name="Google Shape;527;g5d947f4a91_0_179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5d947f4a91_0_185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g5d947f4a91_0_185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4" name="Google Shape;534;g5d947f4a91_0_185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5d947f4a91_0_191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g5d947f4a91_0_191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1" name="Google Shape;541;g5d947f4a91_0_191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5d947f4a91_0_203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g5d947f4a91_0_203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8" name="Google Shape;548;g5d947f4a91_0_203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d75e1d788_0_97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g5d75e1d788_0_97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9" name="Google Shape;149;g5d75e1d788_0_97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d947f4a91_0_197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g5d947f4a91_0_197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55" name="Google Shape;555;g5d947f4a91_0_197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d947f4a91_0_209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g5d947f4a91_0_209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2" name="Google Shape;562;g5d947f4a91_0_209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5d947f4a91_0_215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g5d947f4a91_0_215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9" name="Google Shape;569;g5d947f4a91_0_215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d947f4a91_0_221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g5d947f4a91_0_221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6" name="Google Shape;576;g5d947f4a91_0_221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5d947f4a91_0_227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g5d947f4a91_0_227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3" name="Google Shape;583;g5d947f4a91_0_227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5d947f4a91_0_234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g5d947f4a91_0_234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0" name="Google Shape;590;g5d947f4a91_0_234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5d947f4a91_0_240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g5d947f4a91_0_240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7" name="Google Shape;597;g5d947f4a91_0_240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d947f4a91_0_246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g5d947f4a91_0_246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4" name="Google Shape;604;g5d947f4a91_0_246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5d947f4a91_0_252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g5d947f4a91_0_252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11" name="Google Shape;611;g5d947f4a91_0_252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5d947f4a91_0_0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g5d947f4a91_0_0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18" name="Google Shape;618;g5d947f4a91_0_0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d75e1d788_0_122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5d75e1d788_0_122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7" name="Google Shape;157;g5d75e1d788_0_122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d75e1d788_0_103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5d75e1d788_0_103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5" name="Google Shape;165;g5d75e1d788_0_103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d75e1d788_0_109:notes"/>
          <p:cNvSpPr txBox="1"/>
          <p:nvPr/>
        </p:nvSpPr>
        <p:spPr>
          <a:xfrm>
            <a:off x="3838685" y="8409866"/>
            <a:ext cx="26928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DBF5F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5d75e1d788_0_109:notes"/>
          <p:cNvSpPr/>
          <p:nvPr>
            <p:ph idx="2" type="sldImg"/>
          </p:nvPr>
        </p:nvSpPr>
        <p:spPr>
          <a:xfrm>
            <a:off x="414231" y="955674"/>
            <a:ext cx="6028200" cy="3197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2" name="Google Shape;172;g5d75e1d788_0_109:notes"/>
          <p:cNvSpPr txBox="1"/>
          <p:nvPr>
            <p:ph idx="1" type="body"/>
          </p:nvPr>
        </p:nvSpPr>
        <p:spPr>
          <a:xfrm>
            <a:off x="947098" y="4358721"/>
            <a:ext cx="49638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" name="Google Shape;56;p1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4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5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" name="Google Shape;63;p15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15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6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" name="Google Shape;68;p16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" name="Google Shape;69;p1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" name="Google Shape;70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7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" name="Google Shape;75;p17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" name="Google Shape;76;p1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" name="Google Shape;77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7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Google Shape;85;p19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19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" name="Google Shape;88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Google Shape;90;p2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2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21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" name="Google Shape;97;p21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8" name="Google Shape;9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2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" name="Google Shape;102;p2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22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4" name="Google Shape;104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2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" name="Google Shape;107;p2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" name="Google Shape;108;p23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3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hyperlink" Target="https://visualgo.net/bn/tsp" TargetMode="External"/><Relationship Id="rId5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.png"/><Relationship Id="rId4" Type="http://schemas.openxmlformats.org/officeDocument/2006/relationships/hyperlink" Target="https://swish.swi-prolog.org/example/movies.p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: Other Search Domains</a:t>
            </a:r>
            <a:endParaRPr/>
          </a:p>
        </p:txBody>
      </p:sp>
      <p:sp>
        <p:nvSpPr>
          <p:cNvPr id="118" name="Google Shape;118;p25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Joshua Durso-Finley			Course code: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joshua.durso-finley@mail.mcgill.ca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Types of search Methods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4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Constructive methods/roll-back methods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○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Start from scratch and build up a solution (TSP)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Iterative improvement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○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Start from any solution and try and swap inputs to improve (Scheduling)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Global search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○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Coarsely sample the entire state space  (Function optimization)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Simple genetic algorithm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5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1800"/>
              <a:t>Start from initial configuration X0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While the solution hasn’t converged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Generate neighbors of Xi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Select one of the neighbors of Xi+1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The selected neighbor becomes the starting point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Problems?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Simple genetic algorithm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6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1800"/>
              <a:t>Start from initial configuration X0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While the solution hasn’t converged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Generate neighbors of Xi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Select one of the neighbors of Xi+1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The selected neighbor becomes the starting point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Problems?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7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Simple genetic algorithm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7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Can be very greedy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There are many local minima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8458" y="1306500"/>
            <a:ext cx="4007675" cy="300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8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Hill climbing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8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Start with </a:t>
            </a:r>
            <a:r>
              <a:rPr lang="en" sz="1800"/>
              <a:t>initial</a:t>
            </a:r>
            <a:r>
              <a:rPr lang="en" sz="1800"/>
              <a:t> inputs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Iterate 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Get neighboring points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Get the neighbor with the smallest value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If the original point was the one with the smallest value we are done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Else repeat with the smallest value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Hill climbing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9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Simple to program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Requires no memory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Can be run many times in parallel with different starting points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0"/>
          <p:cNvSpPr txBox="1"/>
          <p:nvPr/>
        </p:nvSpPr>
        <p:spPr>
          <a:xfrm>
            <a:off x="154975" y="82550"/>
            <a:ext cx="87255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Example: Traveling Salesman Problem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0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Find the shortest path which visits all nodes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There are O(n!) options to choose from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https://visualgo.net/bn/tsp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6" name="Google Shape;226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88950" y="1862025"/>
            <a:ext cx="3880776" cy="261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1"/>
          <p:cNvSpPr txBox="1"/>
          <p:nvPr/>
        </p:nvSpPr>
        <p:spPr>
          <a:xfrm>
            <a:off x="154975" y="82550"/>
            <a:ext cx="87255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Example: Traveling Salesman Problem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41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Start with any solution which visits all nodes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Take each of the nC2 vertices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nC2 comes from selecting two random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edges to swap and there are n edges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a tour.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Runtime O(n^2)=n!/((n-2)!*2!)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2750" y="1862025"/>
            <a:ext cx="3880776" cy="261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2"/>
          <p:cNvSpPr txBox="1"/>
          <p:nvPr/>
        </p:nvSpPr>
        <p:spPr>
          <a:xfrm>
            <a:off x="154975" y="82550"/>
            <a:ext cx="87255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Example: Traveling Salesman Problem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42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Start with any solution which visits all nodes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Take each of the nC3 vertices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nC3 comes from selecting three random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edges to swap and there are n edges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a tour.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Runtime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O(n^3)=7*n!/((n-3)!*3!)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2750" y="1862025"/>
            <a:ext cx="3880776" cy="261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There’s a tradeoff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43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 smaller neighbor gives us fewer neighbors too look at so there is less computation but worse solutions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 bigger neighborhood gives more computation but jumps over fewer local optima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This is a design choice like a heuristic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What would be the neighbors for an optimization problem? Could we expand this? 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Outline</a:t>
            </a:r>
            <a:endParaRPr sz="2400"/>
          </a:p>
        </p:txBody>
      </p:sp>
      <p:sp>
        <p:nvSpPr>
          <p:cNvPr id="124" name="Google Shape;124;p26"/>
          <p:cNvSpPr txBox="1"/>
          <p:nvPr>
            <p:ph idx="4294967295" type="title"/>
          </p:nvPr>
        </p:nvSpPr>
        <p:spPr>
          <a:xfrm>
            <a:off x="535775" y="1222125"/>
            <a:ext cx="5197200" cy="35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Code the optimization activity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44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Problems with hill climbing 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45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Gets stuck in local minima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Gets stuck in plateaus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Getting the </a:t>
            </a:r>
            <a:r>
              <a:rPr lang="en" sz="1800"/>
              <a:t>neighborhood</a:t>
            </a:r>
            <a:r>
              <a:rPr lang="en" sz="1800"/>
              <a:t> to solve all of these problems is quite difficult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4225" y="1724025"/>
            <a:ext cx="2495550" cy="16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2150" y="1785925"/>
            <a:ext cx="2228850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6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Improvements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46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Run multiple trials from different starting locations and choose the absolute minimum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 sz="1800"/>
              <a:t>Randomized</a:t>
            </a:r>
            <a:r>
              <a:rPr lang="en" sz="1800"/>
              <a:t> hill climbing: Choose any move which gives an improvement not </a:t>
            </a:r>
            <a:r>
              <a:rPr lang="en" sz="1800"/>
              <a:t>necessarily</a:t>
            </a:r>
            <a:r>
              <a:rPr lang="en" sz="1800"/>
              <a:t> the maximum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This doesn’t help us with local minima though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7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Ideas?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47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8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Proposal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48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Occasionally accept values which are worse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As we search more decrease the bad moves we are willing to accept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Algorithm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Start at initial configuration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Repeat:</a:t>
            </a:r>
            <a:endParaRPr sz="1800"/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Get a random neighbor</a:t>
            </a:r>
            <a:endParaRPr sz="1800"/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If E &lt; Ei then X&lt;-Xi and E&lt;- Ei</a:t>
            </a:r>
            <a:endParaRPr sz="1800"/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Else with some probability p accept the move X&lt;-Xi and E&lt;-Ei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Remember best solution so far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9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What value should we use for p?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49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/>
              <a:t>Depends on how bad the solution is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Depends on how far along in the algorithm we are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Neighbors with similar values should be similarly likely to be picked i.e. the selection process should be smooth 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May be monotonic but not a requirement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0"/>
          <p:cNvSpPr txBox="1"/>
          <p:nvPr/>
        </p:nvSpPr>
        <p:spPr>
          <a:xfrm>
            <a:off x="340950" y="113550"/>
            <a:ext cx="87015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Simulated Annealing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50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This idea leads us to simulated annealing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Randomly select a proposal point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If the value is better select the new value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If the value is worse select according to a boltzmann distribution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1" name="Google Shape;301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9375" y="2645288"/>
            <a:ext cx="3962400" cy="124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1"/>
          <p:cNvSpPr txBox="1"/>
          <p:nvPr/>
        </p:nvSpPr>
        <p:spPr>
          <a:xfrm>
            <a:off x="340950" y="113550"/>
            <a:ext cx="87015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Simulated Annealing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51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This equation weights two values against each other and returns a number between 0-1 which we can use as the probability of acceptance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parameter </a:t>
            </a:r>
            <a:r>
              <a:rPr b="1" lang="en" sz="1800"/>
              <a:t>kT </a:t>
            </a:r>
            <a:r>
              <a:rPr lang="en" sz="1800"/>
              <a:t>is a constant which controls how much we care about the difference between two points. What happens as t-&gt; infinity? As t-&gt;0? What should we start with? What should we go to?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If kT changes slowly enough we are certain to get the global optimum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Proof is mathematical but intuitively at an </a:t>
            </a:r>
            <a:r>
              <a:rPr lang="en" sz="1800"/>
              <a:t>infinitely</a:t>
            </a:r>
            <a:r>
              <a:rPr lang="en" sz="1800"/>
              <a:t> slow rate of change the entire state space can be explored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9" name="Google Shape;30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8125" y="3415263"/>
            <a:ext cx="3962400" cy="124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2"/>
          <p:cNvSpPr txBox="1"/>
          <p:nvPr/>
        </p:nvSpPr>
        <p:spPr>
          <a:xfrm>
            <a:off x="340950" y="113550"/>
            <a:ext cx="87015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Simulated Annealing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52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Comes from Thermodynamics and is the probability of moving between states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States that are less energetic are more likely 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As temperature increases that distinction is less important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7" name="Google Shape;31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4300" y="2571750"/>
            <a:ext cx="2419350" cy="18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6350" y="2593350"/>
            <a:ext cx="2823100" cy="166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3"/>
          <p:cNvSpPr txBox="1"/>
          <p:nvPr/>
        </p:nvSpPr>
        <p:spPr>
          <a:xfrm>
            <a:off x="340950" y="113550"/>
            <a:ext cx="87015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 practice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53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Very useful algorithm for sampling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Temperature schedule is important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Can take many days to ensure a maximum but often there are few other options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Powerful for sparse state spaces with many peaks as it will explore the entire surface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400" u="none" cap="none" strike="noStrike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Table of Contents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7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Optimization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○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Hill Climbing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○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Simulated Annealing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Logic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4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Summary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54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Optimization problems are everywhere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care only about getting the best solution or a solution of </a:t>
            </a:r>
            <a:r>
              <a:rPr lang="en" sz="1800"/>
              <a:t>guaranteed</a:t>
            </a:r>
            <a:r>
              <a:rPr lang="en" sz="1800"/>
              <a:t> quality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Enumeration is impossible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Local search algorithm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Random! Randomness gives us better results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5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Assignment 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55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Random search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Search that occasionally selects values which decrease 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Create a function with a few local optima and test 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6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World building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56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Figure out a way to code the world</a:t>
            </a:r>
            <a:endParaRPr sz="2400"/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Represent facts</a:t>
            </a:r>
            <a:endParaRPr sz="2400"/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Build relationships between objects</a:t>
            </a:r>
            <a:endParaRPr sz="2400"/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Query to figure out results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7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Propositional logic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57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/>
              <a:t>Representation language and set of inference about facts that are either </a:t>
            </a:r>
            <a:r>
              <a:rPr b="1" lang="en" sz="2400"/>
              <a:t>true </a:t>
            </a:r>
            <a:r>
              <a:rPr lang="en" sz="2400"/>
              <a:t>or </a:t>
            </a:r>
            <a:r>
              <a:rPr b="1" lang="en" sz="2400"/>
              <a:t>false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4" name="Google Shape;35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3275" y="2032500"/>
            <a:ext cx="1957450" cy="24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Knowledge bases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58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/>
              <a:t>A list of propositional logic sentences that apply to the world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 knowledge base describes a set of worlds in which these facts and rules are true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For example:</a:t>
            </a:r>
            <a:endParaRPr sz="2400"/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Cold</a:t>
            </a:r>
            <a:endParaRPr sz="2400"/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ㄱRaining</a:t>
            </a:r>
            <a:endParaRPr sz="2400"/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(Raining ⋁ Cloudy) (Raining or Cloudy)</a:t>
            </a:r>
            <a:endParaRPr sz="2400"/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Cold ⇔</a:t>
            </a:r>
            <a:r>
              <a:rPr lang="en" sz="2400">
                <a:solidFill>
                  <a:schemeClr val="dk2"/>
                </a:solidFill>
              </a:rPr>
              <a:t>ㄱHot (Cold implies and is implied by not hot)</a:t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Knowledge bases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59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/>
              <a:t>A model is a formalization of a world:</a:t>
            </a:r>
            <a:endParaRPr sz="2400"/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Every variable is either true or false</a:t>
            </a:r>
            <a:endParaRPr sz="2400"/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2^n models for n propositions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9" name="Google Shape;369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525" y="2827775"/>
            <a:ext cx="2770975" cy="158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7511" y="2827775"/>
            <a:ext cx="3442814" cy="158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0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Knowledge bases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60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/>
              <a:t>If a sentence is true in a model </a:t>
            </a:r>
            <a:r>
              <a:rPr i="1" lang="en" sz="2400"/>
              <a:t>m</a:t>
            </a:r>
            <a:r>
              <a:rPr lang="en" sz="2400"/>
              <a:t> then </a:t>
            </a:r>
            <a:r>
              <a:rPr i="1" lang="en" sz="2400"/>
              <a:t>m </a:t>
            </a:r>
            <a:r>
              <a:rPr lang="en" sz="2400"/>
              <a:t>satisfies the sentence</a:t>
            </a:r>
            <a:endParaRPr sz="2400"/>
          </a:p>
          <a:p>
            <a:pPr indent="-381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Cold 			Doesn’t satisfy</a:t>
            </a:r>
            <a:endParaRPr sz="2400">
              <a:solidFill>
                <a:schemeClr val="dk2"/>
              </a:solidFill>
            </a:endParaRPr>
          </a:p>
          <a:p>
            <a:pPr indent="-381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ㄱRaining		Satisfies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8" name="Google Shape;378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6513" y="2897625"/>
            <a:ext cx="2770975" cy="158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1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Knowledge bases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61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/>
              <a:t>The knowledge base specifies all possible models which satisfy all sentences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     </a:t>
            </a:r>
            <a:r>
              <a:rPr lang="en" sz="2400">
                <a:solidFill>
                  <a:schemeClr val="dk2"/>
                </a:solidFill>
              </a:rPr>
              <a:t>ㄱRaining, ㄱHot are my statements 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6" name="Google Shape;386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513" y="2897625"/>
            <a:ext cx="2770975" cy="158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7486" y="2897625"/>
            <a:ext cx="3442814" cy="1581675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61"/>
          <p:cNvSpPr/>
          <p:nvPr/>
        </p:nvSpPr>
        <p:spPr>
          <a:xfrm>
            <a:off x="5935850" y="4076050"/>
            <a:ext cx="734400" cy="728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9" name="Google Shape;389;p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93075" y="4479294"/>
            <a:ext cx="734400" cy="565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2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Knowledge bases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62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/>
              <a:t>Knowledge narrows down the set of possible worlds that exist i.e. 4 worlds satisfy these requirements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     ㄱRaining, ㄱHot are my statements 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7" name="Google Shape;397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513" y="2897625"/>
            <a:ext cx="2770975" cy="158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7486" y="2897625"/>
            <a:ext cx="3442814" cy="1581675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62"/>
          <p:cNvSpPr/>
          <p:nvPr/>
        </p:nvSpPr>
        <p:spPr>
          <a:xfrm>
            <a:off x="5935850" y="4076050"/>
            <a:ext cx="734400" cy="728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0" name="Google Shape;400;p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93075" y="4479294"/>
            <a:ext cx="734400" cy="565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3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Inference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63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Given a knowledge base what can we do?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We’d like to know more about the world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Inference: deriving new facts from given facts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8" name="Google Shape;408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6513" y="2571750"/>
            <a:ext cx="2770975" cy="158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Other types of Searches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8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Not all searches look like a graph problem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For example: Find the minimum of the function e^(x-2)^2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4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Inference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64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If our knowledge base consists of two facts</a:t>
            </a:r>
            <a:endParaRPr sz="2400">
              <a:solidFill>
                <a:schemeClr val="dk2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Cold</a:t>
            </a:r>
            <a:endParaRPr sz="2400">
              <a:solidFill>
                <a:schemeClr val="dk2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Cold ⇔ㄱHot 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/>
              <a:t>We can ask: is it hot?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Based on our logical world bases in all worlds where Cold is true it is not hot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5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Inference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65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We say A entails B iff every model which satisfies A satisfies B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A is our current knowledge base and B is our Query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Based on what we know what worlds are logically consistent in every world</a:t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6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Inference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66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Algorithmically we want a method to prove a query </a:t>
            </a:r>
            <a:r>
              <a:rPr i="1" lang="en" sz="2400">
                <a:solidFill>
                  <a:schemeClr val="dk2"/>
                </a:solidFill>
              </a:rPr>
              <a:t>Q</a:t>
            </a:r>
            <a:r>
              <a:rPr lang="en" sz="2400">
                <a:solidFill>
                  <a:schemeClr val="dk2"/>
                </a:solidFill>
              </a:rPr>
              <a:t> using a set of inference rules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Ideally the </a:t>
            </a:r>
            <a:r>
              <a:rPr lang="en" sz="2400">
                <a:solidFill>
                  <a:schemeClr val="dk2"/>
                </a:solidFill>
              </a:rPr>
              <a:t>algorithm</a:t>
            </a:r>
            <a:r>
              <a:rPr lang="en" sz="2400">
                <a:solidFill>
                  <a:schemeClr val="dk2"/>
                </a:solidFill>
              </a:rPr>
              <a:t> is logically consistent and can prove all possible true statements</a:t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7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Inference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67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Could just enumerate all possible worlds and check the query in all of them. If the query is the same then the we can deduce the query</a:t>
            </a:r>
            <a:endParaRPr sz="2400">
              <a:solidFill>
                <a:schemeClr val="dk2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Cold, Cold ⇔ㄱHot </a:t>
            </a:r>
            <a:endParaRPr sz="2400">
              <a:solidFill>
                <a:schemeClr val="dk2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A query(Hot?) can be either </a:t>
            </a:r>
            <a:r>
              <a:rPr lang="en" sz="2400">
                <a:solidFill>
                  <a:srgbClr val="0000FF"/>
                </a:solidFill>
              </a:rPr>
              <a:t>true or false</a:t>
            </a:r>
            <a:r>
              <a:rPr lang="en" sz="2400">
                <a:solidFill>
                  <a:schemeClr val="dk2"/>
                </a:solidFill>
              </a:rPr>
              <a:t> and a knowledge base can be </a:t>
            </a:r>
            <a:r>
              <a:rPr lang="en" sz="2400">
                <a:solidFill>
                  <a:srgbClr val="00FF00"/>
                </a:solidFill>
              </a:rPr>
              <a:t>consistent or not</a:t>
            </a:r>
            <a:endParaRPr sz="2400">
              <a:solidFill>
                <a:srgbClr val="00FF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37" name="Google Shape;437;p67"/>
          <p:cNvGraphicFramePr/>
          <p:nvPr/>
        </p:nvGraphicFramePr>
        <p:xfrm>
          <a:off x="929363" y="357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{7BD8FCB4-F515-4FC9-BDE1-0CD15FAD8CA1}</a:tableStyleId>
              </a:tblPr>
              <a:tblGrid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F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 </a:t>
                      </a:r>
                      <a:r>
                        <a:rPr lang="en">
                          <a:solidFill>
                            <a:srgbClr val="0000FF"/>
                          </a:solidFill>
                        </a:rPr>
                        <a:t>F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F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 </a:t>
                      </a:r>
                      <a:r>
                        <a:rPr lang="en">
                          <a:solidFill>
                            <a:srgbClr val="0000FF"/>
                          </a:solidFill>
                        </a:rPr>
                        <a:t>F</a:t>
                      </a:r>
                      <a:r>
                        <a:rPr lang="en">
                          <a:solidFill>
                            <a:srgbClr val="0000FF"/>
                          </a:solidFill>
                        </a:rPr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Rainy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8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Inference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68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</a:pPr>
            <a:r>
              <a:rPr lang="en" sz="2400">
                <a:solidFill>
                  <a:schemeClr val="dk2"/>
                </a:solidFill>
              </a:rPr>
              <a:t>Formally written: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A⋁B ,ㄱB /A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Starting with A or B as a fact, Given evidence of not B,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what can we deduce about A?</a:t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45" name="Google Shape;445;p68"/>
          <p:cNvGraphicFramePr/>
          <p:nvPr/>
        </p:nvGraphicFramePr>
        <p:xfrm>
          <a:off x="929363" y="357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{7BD8FCB4-F515-4FC9-BDE1-0CD15FAD8CA1}</a:tableStyleId>
              </a:tblPr>
              <a:tblGrid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F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 </a:t>
                      </a:r>
                      <a:r>
                        <a:rPr lang="en">
                          <a:solidFill>
                            <a:srgbClr val="0000FF"/>
                          </a:solidFill>
                        </a:rPr>
                        <a:t>F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F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 </a:t>
                      </a:r>
                      <a:r>
                        <a:rPr lang="en">
                          <a:solidFill>
                            <a:srgbClr val="0000FF"/>
                          </a:solidFill>
                        </a:rPr>
                        <a:t>F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Rainy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9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Inference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69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Cold,</a:t>
            </a:r>
            <a:r>
              <a:rPr lang="en" sz="2400">
                <a:solidFill>
                  <a:schemeClr val="dk2"/>
                </a:solidFill>
              </a:rPr>
              <a:t>Cold ⇔ㄱHot 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Cold =True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True ⇔ㄱHot 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ㄱHot =True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Hot = False</a:t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3" name="Google Shape;453;p69"/>
          <p:cNvGraphicFramePr/>
          <p:nvPr/>
        </p:nvGraphicFramePr>
        <p:xfrm>
          <a:off x="929363" y="357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{7BD8FCB4-F515-4FC9-BDE1-0CD15FAD8CA1}</a:tableStyleId>
              </a:tblPr>
              <a:tblGrid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  <a:gridCol w="804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F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 </a:t>
                      </a:r>
                      <a:r>
                        <a:rPr lang="en">
                          <a:solidFill>
                            <a:srgbClr val="0000FF"/>
                          </a:solidFill>
                        </a:rPr>
                        <a:t>F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F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T</a:t>
                      </a:r>
                      <a:r>
                        <a:rPr lang="en"/>
                        <a:t>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Y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 </a:t>
                      </a:r>
                      <a:r>
                        <a:rPr lang="en">
                          <a:solidFill>
                            <a:srgbClr val="0000FF"/>
                          </a:solidFill>
                        </a:rPr>
                        <a:t>F </a:t>
                      </a:r>
                      <a:r>
                        <a:rPr lang="en">
                          <a:solidFill>
                            <a:srgbClr val="00FF00"/>
                          </a:solidFill>
                        </a:rPr>
                        <a:t>N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Rainy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70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Inference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70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We start with a knowledge base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We can apply rules of logic to get to new places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There are many possible paths to take which we need to take in a certain order to reach a goal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Does this sound familiar?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1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Inference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71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Does this sound familiar?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Its a search problem!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States=True sentences, Starting State=Knowledge Base</a:t>
            </a:r>
            <a:endParaRPr sz="24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actions=rules of inference, Goal test=Query in sentences, cost=1 cost per rule applied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2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Inference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72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Does this sound familiar?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Its a search problem!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States=True sentences, Starting State=Knowledge Base</a:t>
            </a:r>
            <a:endParaRPr sz="24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actions=rules of inference, Goal test=Query in sentences, cost=1 cost per rule applied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3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Inference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73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Interesting way to go from observations to actions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Given what I have sensed… what can I deduce about the world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My sensors tell me the temperature is high and I am receiving a lot of sunlight. I can deduce it is summer and daytime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Not very powerful. I have to encode a lot of information in my knowledge base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What methods exsist?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9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Gradient based methods: Newtons method…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Gradient Free Method: Brute force, search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4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First order logic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74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Worlds are composed of three operators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Objects e.g. apples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Functions e.g. Color(x),Shape(x)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Predicates e.g. IsApple(x),Adjacent(x,x)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5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First order logic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75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Objects are just things in the world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A apple 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A color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The internet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76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First order logic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76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Functions map objects to a single object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Color(x) matches a real apple to the color red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Date of birth(x) takes a person and returns a date object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77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First order logic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77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Predicates-replace propositions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Like functions but return true or false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IsApple(x)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ParentOf(x,x)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78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First order logic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78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We build up a complex world by connecting predicates and functions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Cold(X) =&gt; Winter(X)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Dark(x) =&gt; Night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Food(x) =&gt;(Savory(x) or sweet(x))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79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First order logic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79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Propositional logic-Make everything a variable. Check consistent worlds to drive inference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First order logic</a:t>
            </a:r>
            <a:endParaRPr sz="2400">
              <a:solidFill>
                <a:schemeClr val="dk2"/>
              </a:solidFill>
            </a:endParaRPr>
          </a:p>
          <a:p>
            <a:pPr indent="-381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A set of objects</a:t>
            </a:r>
            <a:endParaRPr sz="2400">
              <a:solidFill>
                <a:schemeClr val="dk2"/>
              </a:solidFill>
            </a:endParaRPr>
          </a:p>
          <a:p>
            <a:pPr indent="-381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A set of functions and values for inputs</a:t>
            </a:r>
            <a:endParaRPr sz="2400">
              <a:solidFill>
                <a:schemeClr val="dk2"/>
              </a:solidFill>
            </a:endParaRPr>
          </a:p>
          <a:p>
            <a:pPr indent="-381000" lvl="1" marL="13716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A set of predicates and values for all objects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80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First order logic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80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</a:pPr>
            <a:r>
              <a:rPr lang="en" sz="2400">
                <a:solidFill>
                  <a:schemeClr val="dk2"/>
                </a:solidFill>
              </a:rPr>
              <a:t>Example world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</a:pPr>
            <a:r>
              <a:rPr lang="en" sz="2400">
                <a:solidFill>
                  <a:schemeClr val="dk2"/>
                </a:solidFill>
              </a:rPr>
              <a:t>Objects</a:t>
            </a:r>
            <a:endParaRPr sz="2400">
              <a:solidFill>
                <a:schemeClr val="dk2"/>
              </a:solidFill>
            </a:endParaRPr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Apple,Orance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Predicates</a:t>
            </a:r>
            <a:endParaRPr sz="2400">
              <a:solidFill>
                <a:schemeClr val="dk2"/>
              </a:solidFill>
            </a:endParaRPr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IsRed(x)</a:t>
            </a:r>
            <a:endParaRPr sz="2400">
              <a:solidFill>
                <a:schemeClr val="dk2"/>
              </a:solidFill>
            </a:endParaRPr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HasVitaminC(x)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Functions </a:t>
            </a:r>
            <a:endParaRPr sz="2400">
              <a:solidFill>
                <a:schemeClr val="dk2"/>
              </a:solidFill>
            </a:endParaRPr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OppositeOf(x)</a:t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81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First order logic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81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</a:pPr>
            <a:r>
              <a:rPr lang="en" sz="2400">
                <a:solidFill>
                  <a:schemeClr val="dk2"/>
                </a:solidFill>
              </a:rPr>
              <a:t>Can now ask a query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</a:pPr>
            <a:r>
              <a:rPr lang="en" sz="2400">
                <a:solidFill>
                  <a:schemeClr val="dk2"/>
                </a:solidFill>
              </a:rPr>
              <a:t>IsRed(OppositeOf(Apple)) -False</a:t>
            </a:r>
            <a:endParaRPr sz="2400">
              <a:solidFill>
                <a:schemeClr val="dk2"/>
              </a:solidFill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82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First order logic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82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</a:pPr>
            <a:r>
              <a:rPr lang="en" sz="2400">
                <a:solidFill>
                  <a:schemeClr val="dk2"/>
                </a:solidFill>
              </a:rPr>
              <a:t>Listing everything is incredibly tedious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All apples are the same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All sunny days are the same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We don’t need to specify each objects properties</a:t>
            </a:r>
            <a:endParaRPr sz="2400">
              <a:solidFill>
                <a:schemeClr val="dk2"/>
              </a:solidFill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83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Quantifiers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83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b="1" lang="en" sz="2400">
                <a:solidFill>
                  <a:schemeClr val="dk2"/>
                </a:solidFill>
              </a:rPr>
              <a:t>Quantifiers </a:t>
            </a:r>
            <a:r>
              <a:rPr lang="en" sz="2400">
                <a:solidFill>
                  <a:schemeClr val="dk2"/>
                </a:solidFill>
              </a:rPr>
              <a:t>help us make generic statements</a:t>
            </a:r>
            <a:endParaRPr sz="2400">
              <a:solidFill>
                <a:schemeClr val="dk2"/>
              </a:solidFill>
            </a:endParaRPr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All fish have fins</a:t>
            </a:r>
            <a:endParaRPr sz="2400">
              <a:solidFill>
                <a:schemeClr val="dk2"/>
              </a:solidFill>
            </a:endParaRPr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There is a text book about AI</a:t>
            </a:r>
            <a:endParaRPr sz="2400">
              <a:solidFill>
                <a:schemeClr val="dk2"/>
              </a:solidFill>
            </a:endParaRPr>
          </a:p>
          <a:p>
            <a:pPr indent="-3810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</a:pPr>
            <a:r>
              <a:rPr lang="en" sz="2400">
                <a:solidFill>
                  <a:schemeClr val="dk2"/>
                </a:solidFill>
              </a:rPr>
              <a:t>Always have a variable and a rule about that variable</a:t>
            </a:r>
            <a:endParaRPr sz="2400">
              <a:solidFill>
                <a:schemeClr val="dk2"/>
              </a:solidFill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Optimization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30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We have a set of requirements i.e. a range of possible inputs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Different combinations of inputs are required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Optimize a cost function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We want a “good” solution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We can’t search every possibility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3951" y="2293774"/>
            <a:ext cx="3743675" cy="23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4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Quantifiers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84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∃x, IsPresident(x)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There exists a temporary variable </a:t>
            </a:r>
            <a:r>
              <a:rPr i="1" lang="en" sz="2400">
                <a:solidFill>
                  <a:schemeClr val="dk2"/>
                </a:solidFill>
              </a:rPr>
              <a:t>x</a:t>
            </a:r>
            <a:r>
              <a:rPr lang="en" sz="2400">
                <a:solidFill>
                  <a:schemeClr val="dk2"/>
                </a:solidFill>
              </a:rPr>
              <a:t> such that the sentence is tr</a:t>
            </a:r>
            <a:r>
              <a:rPr lang="en" sz="2400">
                <a:solidFill>
                  <a:schemeClr val="dk2"/>
                </a:solidFill>
              </a:rPr>
              <a:t>u</a:t>
            </a:r>
            <a:r>
              <a:rPr lang="en" sz="2400">
                <a:solidFill>
                  <a:schemeClr val="dk2"/>
                </a:solidFill>
              </a:rPr>
              <a:t>e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This is the existence quantifier</a:t>
            </a:r>
            <a:endParaRPr sz="2400">
              <a:solidFill>
                <a:schemeClr val="dk2"/>
              </a:solidFill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85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Quantifiers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85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∀</a:t>
            </a:r>
            <a:r>
              <a:rPr lang="en" sz="2400">
                <a:solidFill>
                  <a:schemeClr val="dk2"/>
                </a:solidFill>
              </a:rPr>
              <a:t>x, HasStudenID(x) =&gt; Person(x)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For all x, if they have a student ID then they are a person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This is the universal quantifier</a:t>
            </a:r>
            <a:endParaRPr sz="2400">
              <a:solidFill>
                <a:schemeClr val="dk2"/>
              </a:solidFill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86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Quantifiers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86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U</a:t>
            </a:r>
            <a:r>
              <a:rPr lang="en" sz="2400">
                <a:solidFill>
                  <a:schemeClr val="dk2"/>
                </a:solidFill>
              </a:rPr>
              <a:t>niversal quantifiers </a:t>
            </a:r>
            <a:r>
              <a:rPr lang="en" sz="2400">
                <a:solidFill>
                  <a:schemeClr val="dk2"/>
                </a:solidFill>
              </a:rPr>
              <a:t>∀x are very strong so the sentence must be very general</a:t>
            </a:r>
            <a:endParaRPr sz="2400">
              <a:solidFill>
                <a:schemeClr val="dk2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Existential quantifiers are weak ∃x, so the sentence can be very specific</a:t>
            </a:r>
            <a:endParaRPr sz="2400">
              <a:solidFill>
                <a:schemeClr val="dk2"/>
              </a:solidFill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87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Quantifiers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87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Can be combined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∀x,∃y, Person(x) =&gt; Name(x,y)</a:t>
            </a:r>
            <a:endParaRPr sz="2400">
              <a:solidFill>
                <a:schemeClr val="dk2"/>
              </a:solidFill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88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Quantifiers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88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What do the following sentences say?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∀</a:t>
            </a:r>
            <a:r>
              <a:rPr lang="en" sz="2400">
                <a:solidFill>
                  <a:schemeClr val="dk2"/>
                </a:solidFill>
              </a:rPr>
              <a:t>x, Bird(x) and Feathered(x)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∃y, Car(y) =&gt; ParkedIn(y,hotel_lot)</a:t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89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Quantifiers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89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What do the following sentences say?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∀x, Bird(x) and Feathered(x)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∃y, Car(y) =&gt; ParkedIn(y,hotel_lot)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In general, =&gt; is used for the for all operator, and and is used for the existence operator</a:t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0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Quantifiers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90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What do the following sentences say?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∀x, Bird(x) and Feathered(x)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∃y, Car(y) =&gt; ParkedIn(y,hotel_lot)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In general, =&gt; is used for the for all operator, and and is used for the existence operator</a:t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91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Instantiation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91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Now we no longer need variables because we have these universal quantifiers. We don’t need to write out worlds in which Fruit(apple) =&gt; Tasty(</a:t>
            </a:r>
            <a:r>
              <a:rPr lang="en" sz="2400">
                <a:solidFill>
                  <a:schemeClr val="dk2"/>
                </a:solidFill>
              </a:rPr>
              <a:t>apple</a:t>
            </a:r>
            <a:r>
              <a:rPr lang="en" sz="2400">
                <a:solidFill>
                  <a:schemeClr val="dk2"/>
                </a:solidFill>
              </a:rPr>
              <a:t>),</a:t>
            </a:r>
            <a:r>
              <a:rPr lang="en" sz="2400">
                <a:solidFill>
                  <a:schemeClr val="dk2"/>
                </a:solidFill>
              </a:rPr>
              <a:t>Fruit(plane) =&gt; Tasty(plane). We don’t need to say planes aren’t tasty, apples are</a:t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92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Instantiation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92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There exists a process which converts sentences into a easy to search format called skolemization which expert systems of the past made use of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DENDRAL-Identified organic molecules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MYCIN-Identified bacteria causing infections</a:t>
            </a:r>
            <a:endParaRPr sz="2400">
              <a:solidFill>
                <a:schemeClr val="dk2"/>
              </a:solidFill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>
                <a:solidFill>
                  <a:schemeClr val="dk2"/>
                </a:solidFill>
              </a:rPr>
              <a:t>Problems with FOL-an expert needs to program and you are limited by the experts capabilities.</a:t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3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Logic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93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https://swish.swi-prolog.org/example/movies.pl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Needs to be cleaned up</a:t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Optimization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31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The function doesn’t need to be continuous either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We could search for the optimal number of workers working different jobs by estimation production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This is one advantage over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       gradient based methods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8001" y="2478749"/>
            <a:ext cx="3743675" cy="23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2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Examples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2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lang="en" sz="1800"/>
              <a:t>Scheduling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Given a set of tasks and constraints with some resources generate the shortest schedule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Circuit board layout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Given a board and some components place each component to minimize area used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Machine learning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Given a set of inputs and labels generate a decision tree to classify types of flowers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/>
          <p:nvPr/>
        </p:nvSpPr>
        <p:spPr>
          <a:xfrm>
            <a:off x="456532" y="82544"/>
            <a:ext cx="82296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Requirements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33"/>
          <p:cNvSpPr txBox="1"/>
          <p:nvPr/>
        </p:nvSpPr>
        <p:spPr>
          <a:xfrm>
            <a:off x="456532" y="1306505"/>
            <a:ext cx="8184600" cy="3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Set of states/inputs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Evaluation Function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State space is too big to enumerate states(continuous or discrete)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Only care about the best solution not necessarily how we got there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Often the problem is NP-Hard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